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8288000" cy="10287000"/>
  <p:notesSz cx="6858000" cy="9144000"/>
  <p:embeddedFontLst>
    <p:embeddedFont>
      <p:font typeface="Poppins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ppi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5968" y="1347181"/>
            <a:ext cx="5745412" cy="7592637"/>
          </a:xfrm>
          <a:custGeom>
            <a:avLst/>
            <a:gdLst/>
            <a:ahLst/>
            <a:cxnLst/>
            <a:rect l="l" t="t" r="r" b="b"/>
            <a:pathLst>
              <a:path w="5745412" h="7592637">
                <a:moveTo>
                  <a:pt x="0" y="0"/>
                </a:moveTo>
                <a:lnTo>
                  <a:pt x="5745413" y="0"/>
                </a:lnTo>
                <a:lnTo>
                  <a:pt x="5745413" y="7592638"/>
                </a:lnTo>
                <a:lnTo>
                  <a:pt x="0" y="759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98719" y="-287305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2" y="0"/>
                </a:lnTo>
                <a:lnTo>
                  <a:pt x="2978562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26205" y="-166620"/>
            <a:ext cx="3086100" cy="10620241"/>
            <a:chOff x="0" y="0"/>
            <a:chExt cx="812800" cy="279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97101"/>
            </a:xfrm>
            <a:custGeom>
              <a:avLst/>
              <a:gdLst/>
              <a:ahLst/>
              <a:cxnLst/>
              <a:rect l="l" t="t" r="r" b="b"/>
              <a:pathLst>
                <a:path w="812800" h="2797101">
                  <a:moveTo>
                    <a:pt x="0" y="0"/>
                  </a:moveTo>
                  <a:lnTo>
                    <a:pt x="812800" y="0"/>
                  </a:lnTo>
                  <a:lnTo>
                    <a:pt x="812800" y="2797101"/>
                  </a:lnTo>
                  <a:lnTo>
                    <a:pt x="0" y="2797101"/>
                  </a:lnTo>
                  <a:close/>
                </a:path>
              </a:pathLst>
            </a:custGeom>
            <a:solidFill>
              <a:srgbClr val="FC032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812800" cy="278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22822" y="2902028"/>
            <a:ext cx="7843059" cy="337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31"/>
              </a:lnSpc>
            </a:pPr>
            <a:r>
              <a:rPr lang="en-US" sz="8299" dirty="0">
                <a:solidFill>
                  <a:srgbClr val="FC0328"/>
                </a:solidFill>
                <a:latin typeface="Poppins Bold"/>
                <a:ea typeface="Poppins Bold"/>
                <a:cs typeface="Poppins Bold"/>
                <a:sym typeface="Poppins Bold"/>
              </a:rPr>
              <a:t>Pizza</a:t>
            </a:r>
          </a:p>
          <a:p>
            <a:pPr algn="l">
              <a:lnSpc>
                <a:spcPts val="8631"/>
              </a:lnSpc>
            </a:pPr>
            <a:r>
              <a:rPr lang="en-US" sz="8299" dirty="0">
                <a:solidFill>
                  <a:srgbClr val="FC0328"/>
                </a:solidFill>
                <a:latin typeface="Poppins Bold"/>
                <a:ea typeface="Poppins Bold"/>
                <a:cs typeface="Poppins Bold"/>
                <a:sym typeface="Poppins Bold"/>
              </a:rPr>
              <a:t>Sales</a:t>
            </a:r>
          </a:p>
          <a:p>
            <a:pPr algn="l">
              <a:lnSpc>
                <a:spcPts val="8631"/>
              </a:lnSpc>
            </a:pPr>
            <a:r>
              <a:rPr lang="en-US" sz="8299" dirty="0">
                <a:solidFill>
                  <a:srgbClr val="FC0328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5009" y="8507383"/>
            <a:ext cx="5756156" cy="50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 - Harsh Kumar Sahu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0983" y="1034761"/>
            <a:ext cx="390921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Mentorness</a:t>
            </a:r>
            <a:endParaRPr lang="en-US" sz="5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79"/>
    </mc:Choice>
    <mc:Fallback>
      <p:transition spd="slow" advTm="20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818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02042" y="-134174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FC03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17498" y="2760421"/>
            <a:ext cx="5739373" cy="4584443"/>
          </a:xfrm>
          <a:custGeom>
            <a:avLst/>
            <a:gdLst/>
            <a:ahLst/>
            <a:cxnLst/>
            <a:rect l="l" t="t" r="r" b="b"/>
            <a:pathLst>
              <a:path w="5739373" h="4584443">
                <a:moveTo>
                  <a:pt x="0" y="0"/>
                </a:moveTo>
                <a:lnTo>
                  <a:pt x="5739372" y="0"/>
                </a:lnTo>
                <a:lnTo>
                  <a:pt x="5739372" y="4584443"/>
                </a:lnTo>
                <a:lnTo>
                  <a:pt x="0" y="4584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87243" y="1876501"/>
            <a:ext cx="5695690" cy="88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>
                <a:solidFill>
                  <a:srgbClr val="FC0328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9805" y="3571453"/>
            <a:ext cx="8365605" cy="315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6"/>
              </a:lnSpc>
            </a:pPr>
            <a:r>
              <a:rPr lang="en-US" sz="3820" spc="2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goal of this SQL project is to analyze pizza sales data to gain insights into customer behavior, popular pizza types, sales trends, and over all performance.</a:t>
            </a:r>
          </a:p>
        </p:txBody>
      </p:sp>
      <p:sp>
        <p:nvSpPr>
          <p:cNvPr id="8" name="Freeform 8"/>
          <p:cNvSpPr/>
          <p:nvPr/>
        </p:nvSpPr>
        <p:spPr>
          <a:xfrm>
            <a:off x="16404418" y="9068146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40"/>
    </mc:Choice>
    <mc:Fallback>
      <p:transition spd="slow" advTm="18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969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3975" y="2077157"/>
            <a:ext cx="6426719" cy="6426719"/>
          </a:xfrm>
          <a:custGeom>
            <a:avLst/>
            <a:gdLst/>
            <a:ahLst/>
            <a:cxnLst/>
            <a:rect l="l" t="t" r="r" b="b"/>
            <a:pathLst>
              <a:path w="6426719" h="6426719">
                <a:moveTo>
                  <a:pt x="0" y="0"/>
                </a:moveTo>
                <a:lnTo>
                  <a:pt x="6426719" y="0"/>
                </a:lnTo>
                <a:lnTo>
                  <a:pt x="6426719" y="6426720"/>
                </a:lnTo>
                <a:lnTo>
                  <a:pt x="0" y="642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46138" y="1688486"/>
            <a:ext cx="7910675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8"/>
              </a:lnSpc>
            </a:pPr>
            <a:r>
              <a:rPr lang="en-US" sz="5392">
                <a:solidFill>
                  <a:srgbClr val="FC0328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25832"/>
            <a:ext cx="7816653" cy="368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3"/>
              </a:lnSpc>
            </a:pPr>
            <a:r>
              <a:rPr lang="en-US" sz="3827" spc="206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analysis will be performed using four tables</a:t>
            </a:r>
            <a:r>
              <a:rPr lang="en-US" sz="3827" spc="206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4133"/>
              </a:lnSpc>
            </a:pPr>
            <a:endParaRPr lang="en-US" sz="3827" spc="206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26296" lvl="1" indent="-413148" algn="l">
              <a:lnSpc>
                <a:spcPts val="4133"/>
              </a:lnSpc>
              <a:buAutoNum type="arabicPeriod"/>
            </a:pPr>
            <a:r>
              <a:rPr lang="en-US" sz="3827" spc="206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827" spc="206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order_details</a:t>
            </a:r>
            <a:endParaRPr lang="en-US" sz="3827" spc="206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26296" lvl="1" indent="-413148" algn="l">
              <a:lnSpc>
                <a:spcPts val="4133"/>
              </a:lnSpc>
              <a:buAutoNum type="arabicPeriod"/>
            </a:pPr>
            <a:r>
              <a:rPr lang="en-US" sz="3827" spc="206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orders</a:t>
            </a:r>
          </a:p>
          <a:p>
            <a:pPr marL="826296" lvl="1" indent="-413148" algn="l">
              <a:lnSpc>
                <a:spcPts val="4133"/>
              </a:lnSpc>
              <a:buAutoNum type="arabicPeriod"/>
            </a:pPr>
            <a:r>
              <a:rPr lang="en-US" sz="3827" spc="206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827" spc="206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pizza_type</a:t>
            </a:r>
            <a:endParaRPr lang="en-US" sz="3827" spc="206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826296" lvl="1" indent="-413148" algn="l">
              <a:lnSpc>
                <a:spcPts val="4133"/>
              </a:lnSpc>
              <a:buAutoNum type="arabicPeriod"/>
            </a:pPr>
            <a:r>
              <a:rPr lang="en-US" sz="3827" spc="206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pizza.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955501" y="-86345"/>
            <a:ext cx="42391962" cy="788601"/>
            <a:chOff x="0" y="0"/>
            <a:chExt cx="11164961" cy="2076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FC03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72637" y="9258300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33"/>
    </mc:Choice>
    <mc:Fallback>
      <p:transition spd="slow" advTm="16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575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710310"/>
            <a:ext cx="671419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4208" lvl="1" indent="-582104" algn="l">
              <a:lnSpc>
                <a:spcPts val="5608"/>
              </a:lnSpc>
              <a:buAutoNum type="arabicPeriod"/>
            </a:pPr>
            <a:r>
              <a:rPr lang="en-US" sz="5392">
                <a:solidFill>
                  <a:srgbClr val="FC0328"/>
                </a:solidFill>
                <a:latin typeface="Poppins"/>
                <a:ea typeface="Poppins"/>
                <a:cs typeface="Poppins"/>
                <a:sym typeface="Poppins"/>
              </a:rPr>
              <a:t>order_details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6743" y="3006361"/>
            <a:ext cx="7808312" cy="477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order_details_id: Unique identifier for the order detail.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order_id: Identifier linking to the orders table.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pizza_id: Identifier linking to the pizza table.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quantity: Number of pizzas ordered.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3515292" y="9579693"/>
            <a:ext cx="42391962" cy="788601"/>
            <a:chOff x="0" y="0"/>
            <a:chExt cx="11164961" cy="2076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FC032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200517" y="-434380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73809" y="1710310"/>
            <a:ext cx="671419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8"/>
              </a:lnSpc>
            </a:pPr>
            <a:r>
              <a:rPr lang="en-US" sz="5392">
                <a:solidFill>
                  <a:srgbClr val="FC0328"/>
                </a:solidFill>
                <a:latin typeface="Poppins"/>
                <a:ea typeface="Poppins"/>
                <a:cs typeface="Poppins"/>
                <a:sym typeface="Poppins"/>
              </a:rPr>
              <a:t>2. order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0988" y="3006361"/>
            <a:ext cx="7808312" cy="26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order_id: Unique identifier for the order.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date: Date the order was placed.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time: Time the order was placed.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0"/>
    </mc:Choice>
    <mc:Fallback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272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5068" y="1683521"/>
            <a:ext cx="671419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8"/>
              </a:lnSpc>
            </a:pPr>
            <a:r>
              <a:rPr lang="en-US" sz="5392">
                <a:solidFill>
                  <a:srgbClr val="FC0328"/>
                </a:solidFill>
                <a:latin typeface="Poppins"/>
                <a:ea typeface="Poppins"/>
                <a:cs typeface="Poppins"/>
                <a:sym typeface="Poppins"/>
              </a:rPr>
              <a:t>3. pizza_type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35688" y="2955143"/>
            <a:ext cx="7808312" cy="43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pizza_type_id: Unique identifier for the pizza type.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name: Name of the pizza.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category: Category of the pizza (e.g., vegetarian, meat, etc.).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ingredients: List of ingredients used in the pizza.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3515292" y="9579693"/>
            <a:ext cx="42391962" cy="788601"/>
            <a:chOff x="0" y="0"/>
            <a:chExt cx="11164961" cy="2076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FC032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200517" y="-434380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953381" y="1683521"/>
            <a:ext cx="671419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8"/>
              </a:lnSpc>
            </a:pPr>
            <a:r>
              <a:rPr lang="en-US" sz="5392">
                <a:solidFill>
                  <a:srgbClr val="FC0328"/>
                </a:solidFill>
                <a:latin typeface="Poppins"/>
                <a:ea typeface="Poppins"/>
                <a:cs typeface="Poppins"/>
                <a:sym typeface="Poppins"/>
              </a:rPr>
              <a:t>4. pizza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955143"/>
            <a:ext cx="7808312" cy="43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pizza_id: Unique identifier for the pizza.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pizza_type_id: Identifier linking to the pizza_type table.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size: Size of the pizza (e.g., small, medium, large).</a:t>
            </a:r>
          </a:p>
          <a:p>
            <a:pPr algn="l">
              <a:lnSpc>
                <a:spcPts val="3407"/>
              </a:lnSpc>
            </a:pPr>
            <a:endParaRPr lang="en-US" sz="3154" spc="1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7"/>
              </a:lnSpc>
            </a:pPr>
            <a:r>
              <a:rPr lang="en-US" sz="3154" spc="1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price: Price of the pizza.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69"/>
    </mc:Choice>
    <mc:Fallback>
      <p:transition spd="slow" advTm="1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575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15292" y="9579693"/>
            <a:ext cx="42391962" cy="788601"/>
            <a:chOff x="0" y="0"/>
            <a:chExt cx="11164961" cy="2076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FC03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200517" y="-434380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54489" y="233327"/>
            <a:ext cx="6714191" cy="79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8"/>
              </a:lnSpc>
            </a:pPr>
            <a:r>
              <a:rPr lang="en-US" sz="5392">
                <a:solidFill>
                  <a:srgbClr val="FC0328"/>
                </a:solidFill>
                <a:latin typeface="Poppins"/>
                <a:ea typeface="Poppins"/>
                <a:cs typeface="Poppins"/>
                <a:sym typeface="Poppins"/>
              </a:rPr>
              <a:t>Questions.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6499" y="1206811"/>
            <a:ext cx="13195001" cy="8138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Q1: The total number of order place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Q2: The total revenue generated from pizza sales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Q3: The highest priced pizza.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Q4: The most common pizza size ordered.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Q5: The top 5 most ordered pizza types along their quantities.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Q6: The quantity of each pizza categories ordered.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Q7: The distribution of orders by hours of the day.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Q8: The category-wise distribution of pizzas.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Q9: The average number of pizzas ordered per day. 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Q10: Top 3 most ordered pizza type base on revenue.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Q11: The percentage contribution of each pizza type to revenue. </a:t>
            </a:r>
          </a:p>
          <a:p>
            <a:pPr algn="l">
              <a:lnSpc>
                <a:spcPts val="2624"/>
              </a:lnSpc>
            </a:pPr>
            <a:endParaRPr lang="en-US" sz="252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Q12: The cumulative revenue generated over time.</a:t>
            </a:r>
          </a:p>
          <a:p>
            <a:pPr algn="l">
              <a:lnSpc>
                <a:spcPts val="2624"/>
              </a:lnSpc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</a:p>
          <a:p>
            <a:pPr algn="l">
              <a:lnSpc>
                <a:spcPts val="2624"/>
              </a:lnSpc>
              <a:spcBef>
                <a:spcPct val="0"/>
              </a:spcBef>
            </a:pPr>
            <a:r>
              <a:rPr lang="en-US" sz="25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Q13: The top 3 most ordered pizza type based on revenue for each pizza category.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9"/>
    </mc:Choice>
    <mc:Fallback>
      <p:transition spd="slow" advTm="29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575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7" y="190500"/>
            <a:ext cx="17381171" cy="9829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6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4"/>
    </mc:Choice>
    <mc:Fallback>
      <p:transition spd="slow" advTm="2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424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2900"/>
            <a:ext cx="17754600" cy="95290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4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41"/>
    </mc:Choice>
    <mc:Fallback>
      <p:transition spd="slow" advTm="29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575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34557" y="4610100"/>
            <a:ext cx="5418886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500">
                <a:solidFill>
                  <a:srgbClr val="FC0328"/>
                </a:solidFill>
                <a:latin typeface="Poppins Bold"/>
                <a:ea typeface="Poppins Bold"/>
                <a:cs typeface="Poppins Bold"/>
                <a:sym typeface="Poppins Bold"/>
              </a:rPr>
              <a:t>THANKYOU</a:t>
            </a:r>
          </a:p>
        </p:txBody>
      </p:sp>
      <p:grpSp>
        <p:nvGrpSpPr>
          <p:cNvPr id="3" name="Group 3"/>
          <p:cNvGrpSpPr/>
          <p:nvPr/>
        </p:nvGrpSpPr>
        <p:grpSpPr>
          <a:xfrm rot="-5399999">
            <a:off x="-20801680" y="3300001"/>
            <a:ext cx="42391962" cy="788601"/>
            <a:chOff x="0" y="0"/>
            <a:chExt cx="11164961" cy="2076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64961" cy="207697"/>
            </a:xfrm>
            <a:custGeom>
              <a:avLst/>
              <a:gdLst/>
              <a:ahLst/>
              <a:cxnLst/>
              <a:rect l="l" t="t" r="r" b="b"/>
              <a:pathLst>
                <a:path w="11164961" h="207697">
                  <a:moveTo>
                    <a:pt x="0" y="0"/>
                  </a:moveTo>
                  <a:lnTo>
                    <a:pt x="11164961" y="0"/>
                  </a:lnTo>
                  <a:lnTo>
                    <a:pt x="11164961" y="207697"/>
                  </a:lnTo>
                  <a:lnTo>
                    <a:pt x="0" y="207697"/>
                  </a:lnTo>
                  <a:close/>
                </a:path>
              </a:pathLst>
            </a:custGeom>
            <a:solidFill>
              <a:srgbClr val="FC032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1164961" cy="19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76017" y="-325891"/>
            <a:ext cx="2978563" cy="1634486"/>
          </a:xfrm>
          <a:custGeom>
            <a:avLst/>
            <a:gdLst/>
            <a:ahLst/>
            <a:cxnLst/>
            <a:rect l="l" t="t" r="r" b="b"/>
            <a:pathLst>
              <a:path w="2978563" h="1634486">
                <a:moveTo>
                  <a:pt x="0" y="0"/>
                </a:moveTo>
                <a:lnTo>
                  <a:pt x="2978563" y="0"/>
                </a:lnTo>
                <a:lnTo>
                  <a:pt x="2978563" y="1634486"/>
                </a:lnTo>
                <a:lnTo>
                  <a:pt x="0" y="163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2"/>
    </mc:Choice>
    <mc:Fallback>
      <p:transition spd="slow" advTm="11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424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364</Words>
  <Application>Microsoft Office PowerPoint</Application>
  <PresentationFormat>Custom</PresentationFormat>
  <Paragraphs>71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Poppins Bold</vt:lpstr>
      <vt:lpstr>Calibri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Performance Analysis</dc:title>
  <dc:creator>my pc</dc:creator>
  <cp:lastModifiedBy>my pc</cp:lastModifiedBy>
  <cp:revision>4</cp:revision>
  <dcterms:created xsi:type="dcterms:W3CDTF">2006-08-16T00:00:00Z</dcterms:created>
  <dcterms:modified xsi:type="dcterms:W3CDTF">2024-08-03T18:17:13Z</dcterms:modified>
  <dc:identifier>DAGM0B8kIIE</dc:identifier>
</cp:coreProperties>
</file>